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77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y="10693400" cx="7772400"/>
  <p:notesSz cx="7772400" cy="10693400"/>
  <p:defaultTextStyle>
    <a:defPPr>
      <a:defRPr kern="0"/>
    </a:def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1888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tableStyles" Target="tableStyle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5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355601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82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0320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83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84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85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46" name="Holder 3"/>
          <p:cNvSpPr>
            <a:spLocks noGrp="1"/>
          </p:cNvSpPr>
          <p:nvPr>
            <p:ph type="body" idx="1"/>
          </p:nvPr>
        </p:nvSpPr>
        <p:spPr>
          <a:xfrm>
            <a:off x="902004" y="4066158"/>
            <a:ext cx="4382135" cy="203200"/>
          </a:xfrm>
        </p:spPr>
        <p:txBody>
          <a:bodyPr bIns="0" lIns="0" rIns="0" tIns="0"/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47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48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49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51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203201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652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203201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653" name="Holder 5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54" name="Holder 6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55" name="Holder 7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57" name="Holder 3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58" name="Holder 4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59" name="Holder 5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Holder 2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61" name="Holder 3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62" name="Holder 4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114109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902004" y="4066158"/>
            <a:ext cx="4382135" cy="452945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78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79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70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28128"/>
            <a:ext cx="7772400" cy="10637143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8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09" name=""/>
          <p:cNvSpPr txBox="1"/>
          <p:nvPr/>
        </p:nvSpPr>
        <p:spPr>
          <a:xfrm>
            <a:off x="1248790" y="614934"/>
            <a:ext cx="5274819" cy="50063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BF0000"/>
                </a:solidFill>
              </a:rPr>
              <a:t>Nucleic Acids</a:t>
            </a:r>
            <a:endParaRPr b="1" sz="4800" i="1" lang="en-US">
              <a:solidFill>
                <a:srgbClr val="BF0000"/>
              </a:solidFill>
            </a:endParaRPr>
          </a:p>
          <a:p>
            <a:pPr algn="ctr"/>
            <a:endParaRPr b="1" sz="48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DNA – stores genetic info.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RNA – helps in protein synthesis.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DNA made of A, T, C, G.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RNA has A, U, C, G.</a:t>
            </a:r>
            <a:endParaRPr b="1" sz="36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248790" y="5451944"/>
            <a:ext cx="5536400" cy="4376022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11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12" name=""/>
          <p:cNvSpPr txBox="1"/>
          <p:nvPr/>
        </p:nvSpPr>
        <p:spPr>
          <a:xfrm>
            <a:off x="1165860" y="1969676"/>
            <a:ext cx="5620872" cy="64160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lang="en-US">
                <a:solidFill>
                  <a:srgbClr val="BF0000"/>
                </a:solidFill>
              </a:rPr>
              <a:t>Metabolism</a:t>
            </a:r>
            <a:endParaRPr b="1" sz="5400" lang="en-US">
              <a:solidFill>
                <a:srgbClr val="BF0000"/>
              </a:solidFill>
            </a:endParaRPr>
          </a:p>
          <a:p>
            <a:pPr algn="ctr"/>
            <a:endParaRPr b="1" sz="4800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Metabolism = all chemical reactions in the body.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Anabolism – builds molecules (e.g. proteins).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Catabolism – breaks down molecules (e.g. glucose).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Energy from ATP.</a:t>
            </a:r>
            <a:endParaRPr b="1"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14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15" name=""/>
          <p:cNvSpPr txBox="1"/>
          <p:nvPr/>
        </p:nvSpPr>
        <p:spPr>
          <a:xfrm>
            <a:off x="1036777" y="1763579"/>
            <a:ext cx="5569763" cy="66192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Introduction to Biotechnology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endParaRPr b="1" sz="5400" i="1" lang="en-US">
              <a:solidFill>
                <a:srgbClr val="BF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1. Use of living things for human benefit.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2. Scope – wide in health, food, and environment.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3. Historical roots in fermentation.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4. Important in agriculture and medicine.</a:t>
            </a:r>
            <a:endParaRPr b="1" sz="32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1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18" name=""/>
          <p:cNvSpPr txBox="1"/>
          <p:nvPr/>
        </p:nvSpPr>
        <p:spPr>
          <a:xfrm>
            <a:off x="1310206" y="1492476"/>
            <a:ext cx="5151989" cy="70256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Applications of Biotechnology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endParaRPr b="1" sz="54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Plant – pest-resistant crops.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Animal – better breeds, more milk/meat.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Industrial – enzymes, biofuels.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Pharmaceutical – vaccines, insulin.</a:t>
            </a:r>
            <a:endParaRPr b="1" sz="36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0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21" name=""/>
          <p:cNvSpPr txBox="1"/>
          <p:nvPr/>
        </p:nvSpPr>
        <p:spPr>
          <a:xfrm>
            <a:off x="1165859" y="1567181"/>
            <a:ext cx="5591667" cy="75590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Environmental Biotechnology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endParaRPr b="1" sz="54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Bioremediation – using microbes to clean pollution.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Biofuels – energy from biomass.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Biofertilizers – natural fertilizers.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Biopesticides – control pests naturally.</a:t>
            </a:r>
            <a:endParaRPr b="1" sz="36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3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24" name=""/>
          <p:cNvSpPr txBox="1"/>
          <p:nvPr/>
        </p:nvSpPr>
        <p:spPr>
          <a:xfrm>
            <a:off x="1165860" y="1957904"/>
            <a:ext cx="5951701" cy="64922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Genetic Engineering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r>
              <a:rPr b="1" sz="5400" i="1" lang="en-US">
                <a:solidFill>
                  <a:srgbClr val="BF0000"/>
                </a:solidFill>
              </a:rPr>
              <a:t> </a:t>
            </a:r>
            <a:endParaRPr b="1" sz="54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Modify genes using biotechnology.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Restriction enzymes cut DNA.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Vectors carry new genes.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Gene transfer: physical, chemical, or biological.</a:t>
            </a:r>
            <a:endParaRPr b="1" sz="36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6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27" name=""/>
          <p:cNvSpPr txBox="1"/>
          <p:nvPr/>
        </p:nvSpPr>
        <p:spPr>
          <a:xfrm>
            <a:off x="919362" y="2100580"/>
            <a:ext cx="5933676" cy="64922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Transgenic Plants and Animals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endParaRPr b="1" sz="54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BT Cotton – resists insect pests.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Salt-tolerant plants – survive tough soil.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Transgenic animals – for research.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Used in disease studies.</a:t>
            </a:r>
            <a:endParaRPr b="1" sz="36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30" name=""/>
          <p:cNvSpPr txBox="1"/>
          <p:nvPr/>
        </p:nvSpPr>
        <p:spPr>
          <a:xfrm>
            <a:off x="1165860" y="1996783"/>
            <a:ext cx="5350726" cy="63779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PCR and DNA Fingerprinting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endParaRPr b="1" sz="54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PCR – copies DNA.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DNA fingerprinting – identifies individuals.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Used in forensics.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Helps solve crimes and paternity cases.</a:t>
            </a:r>
            <a:endParaRPr b="1" sz="3600" lang="en-US">
              <a:solidFill>
                <a:srgbClr val="000000"/>
              </a:solidFill>
            </a:endParaRPr>
          </a:p>
          <a:p>
            <a:endParaRPr sz="28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32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3261" y="19150"/>
            <a:ext cx="7979481" cy="10691391"/>
          </a:xfrm>
          <a:prstGeom prst="rect"/>
        </p:spPr>
      </p:pic>
      <p:sp>
        <p:nvSpPr>
          <p:cNvPr id="1048633" name=""/>
          <p:cNvSpPr txBox="1"/>
          <p:nvPr/>
        </p:nvSpPr>
        <p:spPr>
          <a:xfrm>
            <a:off x="975728" y="1678300"/>
            <a:ext cx="5630811" cy="70256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ELISA and Immunoblotting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endParaRPr b="1" sz="54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Detect antigens or antibodies.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ELISA – enzyme-linked test.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Immunoblotting – proteins on a gel.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Used in diagnosis (e.g., HIV).</a:t>
            </a:r>
            <a:endParaRPr b="1" sz="36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35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3261" y="19150"/>
            <a:ext cx="7979481" cy="10691391"/>
          </a:xfrm>
          <a:prstGeom prst="rect"/>
        </p:spPr>
      </p:pic>
      <p:sp>
        <p:nvSpPr>
          <p:cNvPr id="1048636" name=""/>
          <p:cNvSpPr txBox="1"/>
          <p:nvPr/>
        </p:nvSpPr>
        <p:spPr>
          <a:xfrm>
            <a:off x="867679" y="1348817"/>
            <a:ext cx="6037041" cy="75590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Monoclonal Antibodies &amp; Gene Therapy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endParaRPr b="1" sz="54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Made from single immune cell.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Used to treat cancers and diseases.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Gene therapy – fix faulty genes.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Eugenics – controversial idea to improve genes.</a:t>
            </a:r>
            <a:endParaRPr b="1"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72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24884" y="-50224"/>
            <a:ext cx="7967387" cy="10746960"/>
          </a:xfrm>
          <a:prstGeom prst="rect"/>
        </p:spPr>
      </p:pic>
      <p:sp>
        <p:nvSpPr>
          <p:cNvPr id="1048673" name=""/>
          <p:cNvSpPr txBox="1"/>
          <p:nvPr/>
        </p:nvSpPr>
        <p:spPr>
          <a:xfrm>
            <a:off x="1165859" y="3473704"/>
            <a:ext cx="5438341" cy="2987041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lang="en-US">
                <a:solidFill>
                  <a:srgbClr val="000000"/>
                </a:solidFill>
              </a:rPr>
              <a:t>T</a:t>
            </a:r>
            <a:r>
              <a:rPr b="1" sz="4800" lang="en-US">
                <a:solidFill>
                  <a:srgbClr val="000000"/>
                </a:solidFill>
              </a:rPr>
              <a:t>I</a:t>
            </a:r>
            <a:r>
              <a:rPr b="1" sz="4800" lang="en-US">
                <a:solidFill>
                  <a:srgbClr val="000000"/>
                </a:solidFill>
              </a:rPr>
              <a:t>T</a:t>
            </a:r>
            <a:r>
              <a:rPr b="1" sz="4800" lang="en-US">
                <a:solidFill>
                  <a:srgbClr val="000000"/>
                </a:solidFill>
              </a:rPr>
              <a:t>LE</a:t>
            </a:r>
            <a:r>
              <a:rPr b="1" sz="4800" lang="en-US">
                <a:solidFill>
                  <a:srgbClr val="000000"/>
                </a:solidFill>
              </a:rPr>
              <a:t>: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b="1" sz="4800" lang="en-US">
                <a:solidFill>
                  <a:srgbClr val="800000"/>
                </a:solidFill>
              </a:rPr>
              <a:t>INTRODUCTION TO APPLIED BIOLOGY</a:t>
            </a:r>
            <a:endParaRPr b="1" sz="4800"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38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3261" y="19150"/>
            <a:ext cx="7979481" cy="10691391"/>
          </a:xfrm>
          <a:prstGeom prst="rect"/>
        </p:spPr>
      </p:pic>
      <p:sp>
        <p:nvSpPr>
          <p:cNvPr id="1048639" name=""/>
          <p:cNvSpPr txBox="1"/>
          <p:nvPr/>
        </p:nvSpPr>
        <p:spPr>
          <a:xfrm>
            <a:off x="1049033" y="1741420"/>
            <a:ext cx="5900664" cy="66446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Biostatistics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endParaRPr b="1" sz="54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Data Collection – surveys, experiments.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Mean, Median, Mode – central values.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Range &amp; SD – how spread out data is.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Tests – t-test, chi-square for significance.</a:t>
            </a:r>
            <a:endParaRPr b="1" sz="3600" lang="en-US">
              <a:solidFill>
                <a:srgbClr val="000000"/>
              </a:solidFill>
            </a:endParaRPr>
          </a:p>
          <a:p>
            <a:endParaRPr sz="28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41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3261" y="19150"/>
            <a:ext cx="7979481" cy="10691391"/>
          </a:xfrm>
          <a:prstGeom prst="rect"/>
        </p:spPr>
      </p:pic>
      <p:sp>
        <p:nvSpPr>
          <p:cNvPr id="1048642" name=""/>
          <p:cNvSpPr txBox="1"/>
          <p:nvPr/>
        </p:nvSpPr>
        <p:spPr>
          <a:xfrm>
            <a:off x="728955" y="2577085"/>
            <a:ext cx="6772083" cy="61112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BF0000"/>
                </a:solidFill>
              </a:rPr>
              <a:t>Bioinformatics Tools</a:t>
            </a:r>
            <a:endParaRPr b="1" sz="5400" i="1" lang="en-US">
              <a:solidFill>
                <a:srgbClr val="BF0000"/>
              </a:solidFill>
            </a:endParaRPr>
          </a:p>
          <a:p>
            <a:pPr algn="ctr"/>
            <a:endParaRPr b="1" sz="5400" i="1" lang="en-US">
              <a:solidFill>
                <a:srgbClr val="BF0000"/>
              </a:solidFill>
            </a:endParaRPr>
          </a:p>
          <a:p>
            <a:pPr algn="l"/>
            <a:r>
              <a:rPr b="1" sz="3600" lang="en-US">
                <a:solidFill>
                  <a:srgbClr val="000000"/>
                </a:solidFill>
              </a:rPr>
              <a:t>1. Study biological data using computers.</a:t>
            </a:r>
            <a:endParaRPr b="1" sz="3600" lang="en-US">
              <a:solidFill>
                <a:srgbClr val="000000"/>
              </a:solidFill>
            </a:endParaRPr>
          </a:p>
          <a:p>
            <a:pPr algn="l"/>
            <a:r>
              <a:rPr b="1" sz="3600" lang="en-US">
                <a:solidFill>
                  <a:srgbClr val="000000"/>
                </a:solidFill>
              </a:rPr>
              <a:t>2. Genomics – study of genes.</a:t>
            </a:r>
            <a:endParaRPr b="1" sz="3600" lang="en-US">
              <a:solidFill>
                <a:srgbClr val="000000"/>
              </a:solidFill>
            </a:endParaRPr>
          </a:p>
          <a:p>
            <a:pPr algn="l"/>
            <a:r>
              <a:rPr b="1" sz="3600" lang="en-US">
                <a:solidFill>
                  <a:srgbClr val="000000"/>
                </a:solidFill>
              </a:rPr>
              <a:t>3. Proteomics – study of proteins.</a:t>
            </a:r>
            <a:endParaRPr b="1" sz="3600" lang="en-US">
              <a:solidFill>
                <a:srgbClr val="000000"/>
              </a:solidFill>
            </a:endParaRPr>
          </a:p>
          <a:p>
            <a:pPr algn="l"/>
            <a:r>
              <a:rPr b="1" sz="3600" lang="en-US">
                <a:solidFill>
                  <a:srgbClr val="000000"/>
                </a:solidFill>
              </a:rPr>
              <a:t>4. Use databases: NCBI, EBI, GenBank.</a:t>
            </a:r>
            <a:endParaRPr b="1" sz="3600" lang="en-US">
              <a:solidFill>
                <a:srgbClr val="000000"/>
              </a:solidFill>
            </a:endParaRPr>
          </a:p>
          <a:p>
            <a:endParaRPr sz="28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44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76312" y="-77510"/>
            <a:ext cx="7948711" cy="10795309"/>
          </a:xfrm>
          <a:prstGeom prst="rect"/>
        </p:spPr>
      </p:pic>
      <p:sp>
        <p:nvSpPr>
          <p:cNvPr id="1048674" name=""/>
          <p:cNvSpPr txBox="1"/>
          <p:nvPr/>
        </p:nvSpPr>
        <p:spPr>
          <a:xfrm>
            <a:off x="-176312" y="4118863"/>
            <a:ext cx="7935359" cy="1513841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9600" i="1" lang="en-US">
                <a:solidFill>
                  <a:srgbClr val="000000"/>
                </a:solidFill>
              </a:rPr>
              <a:t>T</a:t>
            </a:r>
            <a:r>
              <a:rPr b="1" sz="9600" i="1" lang="en-US">
                <a:solidFill>
                  <a:srgbClr val="000000"/>
                </a:solidFill>
              </a:rPr>
              <a:t>H</a:t>
            </a:r>
            <a:r>
              <a:rPr b="1" sz="9600" i="1" lang="en-US">
                <a:solidFill>
                  <a:srgbClr val="000000"/>
                </a:solidFill>
              </a:rPr>
              <a:t>A</a:t>
            </a:r>
            <a:r>
              <a:rPr b="1" sz="9600" i="1" lang="en-US">
                <a:solidFill>
                  <a:srgbClr val="000000"/>
                </a:solidFill>
              </a:rPr>
              <a:t>N</a:t>
            </a:r>
            <a:r>
              <a:rPr b="1" sz="9600" i="1" lang="en-US">
                <a:solidFill>
                  <a:srgbClr val="000000"/>
                </a:solidFill>
              </a:rPr>
              <a:t>K</a:t>
            </a:r>
            <a:r>
              <a:rPr b="1" sz="9600" i="1" lang="en-US">
                <a:solidFill>
                  <a:srgbClr val="000000"/>
                </a:solidFill>
              </a:rPr>
              <a:t> </a:t>
            </a:r>
            <a:r>
              <a:rPr b="1" sz="9600" i="1" lang="en-US">
                <a:solidFill>
                  <a:srgbClr val="000000"/>
                </a:solidFill>
              </a:rPr>
              <a:t>YOU </a:t>
            </a:r>
            <a:endParaRPr b="1" sz="9600" i="1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8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231409" y="0"/>
            <a:ext cx="8003809" cy="10909137"/>
          </a:xfrm>
          <a:prstGeom prst="rect"/>
        </p:spPr>
      </p:pic>
      <p:sp>
        <p:nvSpPr>
          <p:cNvPr id="1048588" name=""/>
          <p:cNvSpPr txBox="1"/>
          <p:nvPr/>
        </p:nvSpPr>
        <p:spPr>
          <a:xfrm>
            <a:off x="690335" y="2297430"/>
            <a:ext cx="6700056" cy="60985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000" i="1" lang="en-US">
                <a:solidFill>
                  <a:srgbClr val="000080"/>
                </a:solidFill>
              </a:rPr>
              <a:t>History of Microbiology</a:t>
            </a:r>
            <a:endParaRPr b="1" sz="4000" i="1" lang="en-US">
              <a:solidFill>
                <a:srgbClr val="000080"/>
              </a:solidFill>
            </a:endParaRPr>
          </a:p>
          <a:p>
            <a:pPr algn="ctr"/>
            <a:endParaRPr b="1" sz="36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1. Microbiology began in the 17th century with microscopes.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2. Edward Jenner developed the smallpox vaccine.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3. Louis Pasteur disproved spontaneous generation.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4. Robert Koch discovered bacteria that cause diseases.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5. Joseph Lister introduced aseptic surgery.</a:t>
            </a:r>
            <a:endParaRPr b="1" sz="2800" lang="en-US">
              <a:solidFill>
                <a:srgbClr val="000000"/>
              </a:solidFill>
            </a:endParaRPr>
          </a:p>
          <a:p>
            <a:endParaRPr sz="28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0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591" name=""/>
          <p:cNvSpPr txBox="1"/>
          <p:nvPr/>
        </p:nvSpPr>
        <p:spPr>
          <a:xfrm>
            <a:off x="831303" y="813904"/>
            <a:ext cx="6358166" cy="46380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000" i="1" lang="en-US">
                <a:solidFill>
                  <a:srgbClr val="C00000"/>
                </a:solidFill>
              </a:rPr>
              <a:t>Groups of Microorganisms</a:t>
            </a:r>
            <a:endParaRPr b="1" sz="4000" i="1" lang="en-US">
              <a:solidFill>
                <a:srgbClr val="C00000"/>
              </a:solidFill>
            </a:endParaRPr>
          </a:p>
          <a:p>
            <a:pPr algn="ctr"/>
            <a:endParaRPr b="1" sz="4000" i="1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1. </a:t>
            </a:r>
            <a:r>
              <a:rPr b="1" sz="2800" lang="en-US">
                <a:solidFill>
                  <a:srgbClr val="002060"/>
                </a:solidFill>
              </a:rPr>
              <a:t>Bacteria</a:t>
            </a:r>
            <a:r>
              <a:rPr b="1" sz="2800" lang="en-US">
                <a:solidFill>
                  <a:srgbClr val="000000"/>
                </a:solidFill>
              </a:rPr>
              <a:t> – Prokaryotic, cell wall, reproduce by binary fission.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2. </a:t>
            </a:r>
            <a:r>
              <a:rPr b="1" sz="2800" lang="en-US">
                <a:solidFill>
                  <a:srgbClr val="002060"/>
                </a:solidFill>
              </a:rPr>
              <a:t>Fungi</a:t>
            </a:r>
            <a:r>
              <a:rPr b="1" sz="2800" lang="en-US">
                <a:solidFill>
                  <a:srgbClr val="000000"/>
                </a:solidFill>
              </a:rPr>
              <a:t> – Eukaryotic, have hyphae, reproduce sexually/asexually.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3. </a:t>
            </a:r>
            <a:r>
              <a:rPr b="1" sz="2800" lang="en-US">
                <a:solidFill>
                  <a:srgbClr val="002060"/>
                </a:solidFill>
              </a:rPr>
              <a:t>Archaea</a:t>
            </a:r>
            <a:r>
              <a:rPr b="1" sz="2800" lang="en-US">
                <a:solidFill>
                  <a:srgbClr val="000000"/>
                </a:solidFill>
              </a:rPr>
              <a:t> – Like bacteria but live in extreme conditions.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4. </a:t>
            </a:r>
            <a:r>
              <a:rPr b="1" sz="2800" lang="en-US">
                <a:solidFill>
                  <a:srgbClr val="002060"/>
                </a:solidFill>
              </a:rPr>
              <a:t>Viruses</a:t>
            </a:r>
            <a:r>
              <a:rPr b="1" sz="2800" lang="en-US">
                <a:solidFill>
                  <a:srgbClr val="000000"/>
                </a:solidFill>
              </a:rPr>
              <a:t> – Not living, need host cell, DNA or RNA inside.</a:t>
            </a:r>
            <a:endParaRPr b="1" sz="2800" lang="en-US">
              <a:solidFill>
                <a:srgbClr val="000000"/>
              </a:solidFill>
            </a:endParaRPr>
          </a:p>
        </p:txBody>
      </p:sp>
      <p:pic>
        <p:nvPicPr>
          <p:cNvPr id="2097179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776688" y="6016663"/>
            <a:ext cx="6467396" cy="3832352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3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594" name=""/>
          <p:cNvSpPr txBox="1"/>
          <p:nvPr/>
        </p:nvSpPr>
        <p:spPr>
          <a:xfrm>
            <a:off x="323911" y="137048"/>
            <a:ext cx="7124579" cy="50063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i="1" lang="en-US">
                <a:solidFill>
                  <a:srgbClr val="000080"/>
                </a:solidFill>
              </a:rPr>
              <a:t>Applications of Microorganisms</a:t>
            </a:r>
            <a:endParaRPr b="1" sz="4400" i="1" lang="en-US">
              <a:solidFill>
                <a:srgbClr val="000080"/>
              </a:solidFill>
            </a:endParaRPr>
          </a:p>
          <a:p>
            <a:pPr algn="ctr"/>
            <a:endParaRPr b="1" sz="4400" i="1" lang="en-US">
              <a:solidFill>
                <a:srgbClr val="C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1. </a:t>
            </a:r>
            <a:r>
              <a:rPr b="1" sz="2800" lang="en-US">
                <a:solidFill>
                  <a:srgbClr val="BF0000"/>
                </a:solidFill>
              </a:rPr>
              <a:t>Food</a:t>
            </a:r>
            <a:r>
              <a:rPr b="1" sz="2800" lang="en-US">
                <a:solidFill>
                  <a:srgbClr val="000000"/>
                </a:solidFill>
              </a:rPr>
              <a:t> – Yogurt, cheese by fermentation.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2. </a:t>
            </a:r>
            <a:r>
              <a:rPr b="1" sz="2800" lang="en-US">
                <a:solidFill>
                  <a:srgbClr val="BF0000"/>
                </a:solidFill>
              </a:rPr>
              <a:t>Agriculture</a:t>
            </a:r>
            <a:r>
              <a:rPr b="1" sz="2800" lang="en-US">
                <a:solidFill>
                  <a:srgbClr val="000000"/>
                </a:solidFill>
              </a:rPr>
              <a:t> – Nitrogen-fixing bacteria, biofertilizers.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3. </a:t>
            </a:r>
            <a:r>
              <a:rPr b="1" sz="2800" lang="en-US">
                <a:solidFill>
                  <a:srgbClr val="BF0000"/>
                </a:solidFill>
              </a:rPr>
              <a:t>Environment</a:t>
            </a:r>
            <a:r>
              <a:rPr b="1" sz="2800" lang="en-US">
                <a:solidFill>
                  <a:srgbClr val="000000"/>
                </a:solidFill>
              </a:rPr>
              <a:t> – Waste cleanup (bioremediation).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4. </a:t>
            </a:r>
            <a:r>
              <a:rPr b="1" sz="2800" lang="en-US">
                <a:solidFill>
                  <a:srgbClr val="BF0000"/>
                </a:solidFill>
              </a:rPr>
              <a:t>Industry</a:t>
            </a:r>
            <a:r>
              <a:rPr b="1" sz="2800" lang="en-US">
                <a:solidFill>
                  <a:srgbClr val="000000"/>
                </a:solidFill>
              </a:rPr>
              <a:t> – Enzyme and antibiotic production.</a:t>
            </a:r>
            <a:endParaRPr b="1" sz="2800" lang="en-US">
              <a:solidFill>
                <a:srgbClr val="000000"/>
              </a:solidFill>
            </a:endParaRPr>
          </a:p>
        </p:txBody>
      </p:sp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68216" y="5632704"/>
            <a:ext cx="6435966" cy="4336758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6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597" name=""/>
          <p:cNvSpPr txBox="1"/>
          <p:nvPr/>
        </p:nvSpPr>
        <p:spPr>
          <a:xfrm>
            <a:off x="844101" y="314960"/>
            <a:ext cx="6345368" cy="46126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i="1" lang="en-US">
                <a:solidFill>
                  <a:srgbClr val="C00000"/>
                </a:solidFill>
              </a:rPr>
              <a:t>Immune System </a:t>
            </a:r>
            <a:endParaRPr b="1" sz="4400" i="1" lang="en-US">
              <a:solidFill>
                <a:srgbClr val="C00000"/>
              </a:solidFill>
            </a:endParaRPr>
          </a:p>
          <a:p>
            <a:pPr algn="ctr"/>
            <a:endParaRPr b="1" sz="4400" i="1" lang="en-US">
              <a:solidFill>
                <a:srgbClr val="C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1. </a:t>
            </a:r>
            <a:r>
              <a:rPr b="1" sz="2800" lang="en-US">
                <a:solidFill>
                  <a:srgbClr val="000080"/>
                </a:solidFill>
              </a:rPr>
              <a:t>Immunity</a:t>
            </a:r>
            <a:r>
              <a:rPr b="1" sz="2800" lang="en-US">
                <a:solidFill>
                  <a:srgbClr val="000000"/>
                </a:solidFill>
              </a:rPr>
              <a:t> – Body's defense system.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2. </a:t>
            </a:r>
            <a:r>
              <a:rPr b="1" sz="2800" lang="en-US">
                <a:solidFill>
                  <a:srgbClr val="000080"/>
                </a:solidFill>
              </a:rPr>
              <a:t>Types</a:t>
            </a:r>
            <a:r>
              <a:rPr b="1" sz="2800" lang="en-US">
                <a:solidFill>
                  <a:srgbClr val="000000"/>
                </a:solidFill>
              </a:rPr>
              <a:t> – Innate (natural) and Adaptive (specific).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3. </a:t>
            </a:r>
            <a:r>
              <a:rPr b="1" sz="2800" lang="en-US">
                <a:solidFill>
                  <a:srgbClr val="000080"/>
                </a:solidFill>
              </a:rPr>
              <a:t>Cells</a:t>
            </a:r>
            <a:r>
              <a:rPr b="1" sz="2800" lang="en-US">
                <a:solidFill>
                  <a:srgbClr val="000000"/>
                </a:solidFill>
              </a:rPr>
              <a:t> – WBCs like lymphocytes, macrophages.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4. </a:t>
            </a:r>
            <a:r>
              <a:rPr b="1" sz="2800" lang="en-US">
                <a:solidFill>
                  <a:srgbClr val="000080"/>
                </a:solidFill>
              </a:rPr>
              <a:t>Organs</a:t>
            </a:r>
            <a:r>
              <a:rPr b="1" sz="2800" lang="en-US">
                <a:solidFill>
                  <a:srgbClr val="000000"/>
                </a:solidFill>
              </a:rPr>
              <a:t> – Bone marrow, spleen, thymus.</a:t>
            </a:r>
            <a:endParaRPr b="1" sz="28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165860" y="4628650"/>
            <a:ext cx="5310962" cy="5768637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00" name=""/>
          <p:cNvSpPr txBox="1"/>
          <p:nvPr/>
        </p:nvSpPr>
        <p:spPr>
          <a:xfrm>
            <a:off x="1007572" y="403092"/>
            <a:ext cx="5978632" cy="42189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BF0000"/>
                </a:solidFill>
              </a:rPr>
              <a:t>Carbohydrates</a:t>
            </a:r>
            <a:endParaRPr b="1" sz="4800" i="1" lang="en-US">
              <a:solidFill>
                <a:srgbClr val="BF0000"/>
              </a:solidFill>
            </a:endParaRPr>
          </a:p>
          <a:p>
            <a:pPr algn="ctr"/>
            <a:endParaRPr b="1" sz="4800" i="1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1. Provide energy.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2. Monosaccharides – glucose.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3. Disaccharides – sucrose.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4. Polysaccharides – starch, glycogen.</a:t>
            </a:r>
            <a:endParaRPr b="1" sz="32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065215" y="5221522"/>
            <a:ext cx="5641969" cy="371622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2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03" name=""/>
          <p:cNvSpPr txBox="1"/>
          <p:nvPr/>
        </p:nvSpPr>
        <p:spPr>
          <a:xfrm>
            <a:off x="1886199" y="348233"/>
            <a:ext cx="4000000" cy="55397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BF0000"/>
                </a:solidFill>
              </a:rPr>
              <a:t>Lipids</a:t>
            </a:r>
            <a:endParaRPr b="1" sz="4800" i="1" lang="en-US">
              <a:solidFill>
                <a:srgbClr val="BF0000"/>
              </a:solidFill>
            </a:endParaRPr>
          </a:p>
          <a:p>
            <a:pPr algn="ctr"/>
            <a:endParaRPr b="1" sz="4800" i="1" lang="en-US">
              <a:solidFill>
                <a:srgbClr val="BF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Store energy.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Made of fatty acids and glycerol.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Types – fats, oils, steroids.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Found in cell membranes.</a:t>
            </a:r>
            <a:endParaRPr b="1" sz="36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709251" y="6195611"/>
            <a:ext cx="4770064" cy="3046802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5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7543" y="-2624"/>
            <a:ext cx="8003809" cy="10909137"/>
          </a:xfrm>
          <a:prstGeom prst="rect"/>
        </p:spPr>
      </p:pic>
      <p:sp>
        <p:nvSpPr>
          <p:cNvPr id="1048606" name=""/>
          <p:cNvSpPr txBox="1"/>
          <p:nvPr/>
        </p:nvSpPr>
        <p:spPr>
          <a:xfrm>
            <a:off x="1165859" y="341884"/>
            <a:ext cx="5818005" cy="59080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BF0000"/>
                </a:solidFill>
              </a:rPr>
              <a:t>Amino Acids and Proteins</a:t>
            </a:r>
            <a:endParaRPr b="1" sz="4800" i="1" lang="en-US">
              <a:solidFill>
                <a:srgbClr val="BF0000"/>
              </a:solidFill>
            </a:endParaRPr>
          </a:p>
          <a:p>
            <a:pPr algn="ctr"/>
            <a:endParaRPr b="1" sz="4800" i="1" lang="en-US">
              <a:solidFill>
                <a:srgbClr val="BF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1. Building blocks of proteins.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2. 20 standard amino acids.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3. Proteins perform many functions – enzymes, hormones.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4. Structure: primary to quaternary.</a:t>
            </a:r>
            <a:endParaRPr b="1" sz="32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655227" y="6110683"/>
            <a:ext cx="4461946" cy="4070964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Lakshmi</dc:creator>
  <cp:lastModifiedBy>sudhakar cheedi</cp:lastModifiedBy>
  <dcterms:created xsi:type="dcterms:W3CDTF">2025-07-27T06:01:59Z</dcterms:created>
  <dcterms:modified xsi:type="dcterms:W3CDTF">2025-08-05T03:21:59Z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2023-08-24T00:00:00Z</vt:filetime>
  </property>
  <property fmtid="{D5CDD505-2E9C-101B-9397-08002B2CF9AE}" pid="3" name="Creator">
    <vt:lpwstr>Microsoft® Word 2021</vt:lpwstr>
  </property>
  <property fmtid="{D5CDD505-2E9C-101B-9397-08002B2CF9AE}" pid="4" name="LastSaved">
    <vt:filetime>2025-07-30T00:00:00Z</vt:filetime>
  </property>
  <property fmtid="{D5CDD505-2E9C-101B-9397-08002B2CF9AE}" pid="5" name="Producer">
    <vt:lpwstr>Microsoft® Word 2021</vt:lpwstr>
  </property>
  <property fmtid="{D5CDD505-2E9C-101B-9397-08002B2CF9AE}" pid="6" name="ICV">
    <vt:lpwstr>959add9d129a4623bedabd4054fb8a77</vt:lpwstr>
  </property>
</Properties>
</file>